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E1282-47D8-4B28-B189-A3B9C8007414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93D6E-CABA-49C3-B20E-33D994E30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24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7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16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9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4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yuk000.monster/" TargetMode="External"/><Relationship Id="rId2" Type="http://schemas.openxmlformats.org/officeDocument/2006/relationships/hyperlink" Target="mailto:junhyuk000@naver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unhyuk000" TargetMode="External"/><Relationship Id="rId4" Type="http://schemas.openxmlformats.org/officeDocument/2006/relationships/hyperlink" Target="https://www.notion.so/2025-172e285b7865800ea4d7da30b8c6dc8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yuk000.monster/smartcity/" TargetMode="External"/><Relationship Id="rId7" Type="http://schemas.openxmlformats.org/officeDocument/2006/relationships/hyperlink" Target="https://github.com/junhyuk000/PopcornAPP" TargetMode="External"/><Relationship Id="rId2" Type="http://schemas.openxmlformats.org/officeDocument/2006/relationships/hyperlink" Target="https://youtu.be/Wto9AjWays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popcornapp/" TargetMode="External"/><Relationship Id="rId5" Type="http://schemas.openxmlformats.org/officeDocument/2006/relationships/hyperlink" Target="https://youtu.be/5LbdMNlKQfM" TargetMode="External"/><Relationship Id="rId4" Type="http://schemas.openxmlformats.org/officeDocument/2006/relationships/hyperlink" Target="https://github.com/junhyuk000/smartc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8623" y="2574810"/>
            <a:ext cx="9514754" cy="1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4001"/>
              </a:lnSpc>
              <a:spcBef>
                <a:spcPct val="0"/>
              </a:spcBef>
            </a:pPr>
            <a:r>
              <a:rPr lang="en-US" sz="10001" b="1" spc="160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PORTFOLIO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5409" y="5873749"/>
            <a:ext cx="2501183" cy="29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SHIN JUNHYUK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4692" y="3321050"/>
            <a:ext cx="5805363" cy="92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7467"/>
              </a:lnSpc>
              <a:spcBef>
                <a:spcPct val="0"/>
              </a:spcBef>
            </a:pPr>
            <a:r>
              <a:rPr lang="en-US" sz="5334" b="1" spc="85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감사합니다</a:t>
            </a:r>
            <a:r>
              <a:rPr lang="en-US" sz="5334" b="1" spc="85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4692" y="5539105"/>
            <a:ext cx="6160508" cy="144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Phone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010-8856-9125</a:t>
            </a: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Email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2"/>
              </a:rPr>
              <a:t>junhyuk000@naver.com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Portfolio(Web)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3"/>
              </a:rPr>
              <a:t>https://junhyuk000.monster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Notion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4"/>
              </a:rPr>
              <a:t>https://www.notion.so/2025-172e285b7865800ea4d7da30b8c6dc8f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Github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5"/>
              </a:rPr>
              <a:t>https://github.com/junhyuk000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4693" y="5010936"/>
            <a:ext cx="4516751" cy="2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Shin </a:t>
            </a:r>
            <a:r>
              <a:rPr lang="en-US" sz="1666" b="1" dirty="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JunHyuk</a:t>
            </a:r>
            <a:endParaRPr lang="en-US" sz="1666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9BE3FA06-C60D-D1A8-219B-89541E57E313}"/>
              </a:ext>
            </a:extLst>
          </p:cNvPr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D4EF5DD-77AA-0B3D-C45F-9A342C03BA86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0A350269-EF87-C0CB-209C-362988310E12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991DFEAC-D85C-513E-808D-5EA39C9BD59F}"/>
              </a:ext>
            </a:extLst>
          </p:cNvPr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81E07059-FBA1-C048-4A1D-0FFF6A1BE9B8}"/>
              </a:ext>
            </a:extLst>
          </p:cNvPr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7A5ECC6-2977-1709-5DCF-FD40D39C737B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DE0316C-E61A-D5D3-0AF7-87CD74B77C2F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F11E4789-E5AB-67CB-00FB-DEA413A3366B}"/>
              </a:ext>
            </a:extLst>
          </p:cNvPr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BFA942F4-AA58-8548-2B0B-B8D564E6342B}"/>
              </a:ext>
            </a:extLst>
          </p:cNvPr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2B2CF45-174B-C964-9A41-4872FD5F2B93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40FCE946-35E4-995F-8A47-4FB3F1CA4469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DB037CF9-2E04-E820-4016-06461C5FEBFC}"/>
              </a:ext>
            </a:extLst>
          </p:cNvPr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33601" y="4062087"/>
            <a:ext cx="7315200" cy="1690205"/>
            <a:chOff x="0" y="0"/>
            <a:chExt cx="2636600" cy="107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6600" cy="1076415"/>
            </a:xfrm>
            <a:custGeom>
              <a:avLst/>
              <a:gdLst/>
              <a:ahLst/>
              <a:cxnLst/>
              <a:rect l="l" t="t" r="r" b="b"/>
              <a:pathLst>
                <a:path w="2636600" h="1076415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1046341"/>
                  </a:lnTo>
                  <a:cubicBezTo>
                    <a:pt x="2636600" y="1062950"/>
                    <a:pt x="2623135" y="1076415"/>
                    <a:pt x="2606525" y="1076415"/>
                  </a:cubicBezTo>
                  <a:lnTo>
                    <a:pt x="30074" y="1076415"/>
                  </a:lnTo>
                  <a:cubicBezTo>
                    <a:pt x="13465" y="1076415"/>
                    <a:pt x="0" y="1062950"/>
                    <a:pt x="0" y="1046341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6600" cy="1124040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59825" y="2137517"/>
            <a:ext cx="6006623" cy="1598397"/>
            <a:chOff x="0" y="0"/>
            <a:chExt cx="2636600" cy="701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6600" cy="701614"/>
            </a:xfrm>
            <a:custGeom>
              <a:avLst/>
              <a:gdLst/>
              <a:ahLst/>
              <a:cxnLst/>
              <a:rect l="l" t="t" r="r" b="b"/>
              <a:pathLst>
                <a:path w="2636600" h="701614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671540"/>
                  </a:lnTo>
                  <a:cubicBezTo>
                    <a:pt x="2636600" y="688150"/>
                    <a:pt x="2623135" y="701614"/>
                    <a:pt x="2606525" y="701614"/>
                  </a:cubicBezTo>
                  <a:lnTo>
                    <a:pt x="30074" y="701614"/>
                  </a:lnTo>
                  <a:cubicBezTo>
                    <a:pt x="13465" y="701614"/>
                    <a:pt x="0" y="688150"/>
                    <a:pt x="0" y="671540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636600" cy="74923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7972010" y="1127070"/>
            <a:ext cx="1594767" cy="2110721"/>
          </a:xfrm>
          <a:custGeom>
            <a:avLst/>
            <a:gdLst/>
            <a:ahLst/>
            <a:cxnLst/>
            <a:rect l="l" t="t" r="r" b="b"/>
            <a:pathLst>
              <a:path w="2392150" h="3166081">
                <a:moveTo>
                  <a:pt x="0" y="0"/>
                </a:moveTo>
                <a:lnTo>
                  <a:pt x="2392151" y="0"/>
                </a:lnTo>
                <a:lnTo>
                  <a:pt x="2392151" y="3166081"/>
                </a:lnTo>
                <a:lnTo>
                  <a:pt x="0" y="316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0277" y="1340550"/>
            <a:ext cx="1742979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ABOUT 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4193512"/>
            <a:ext cx="6123249" cy="160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안녕하세요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AI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모델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구축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담당하는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신준혁입니다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Python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웹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YOLOv8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객체인식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MySQL DB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등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프로젝트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전반을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직접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구현하고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운영한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경험이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있으며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최근에는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스마트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가로등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PM으로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주도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했습니다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기획부터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실현까지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책임지는개발자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팀과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함께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완성도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높은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결과를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만드는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데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집중합니다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23544" y="2461735"/>
            <a:ext cx="5279186" cy="8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453"/>
              </a:lnSpc>
            </a:pP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소통과</a:t>
            </a:r>
            <a:r>
              <a:rPr lang="en-US" sz="24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협업을</a:t>
            </a:r>
            <a:endParaRPr lang="en-US" sz="24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3453"/>
              </a:lnSpc>
              <a:spcBef>
                <a:spcPct val="0"/>
              </a:spcBef>
            </a:pP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추구하는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개발자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신준혁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입니다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64" y="1198931"/>
            <a:ext cx="4717658" cy="2553291"/>
            <a:chOff x="0" y="0"/>
            <a:chExt cx="2633005" cy="1008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005" cy="1008707"/>
            </a:xfrm>
            <a:custGeom>
              <a:avLst/>
              <a:gdLst/>
              <a:ahLst/>
              <a:cxnLst/>
              <a:rect l="l" t="t" r="r" b="b"/>
              <a:pathLst>
                <a:path w="2633005" h="1008707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969987"/>
                  </a:lnTo>
                  <a:cubicBezTo>
                    <a:pt x="2633005" y="991372"/>
                    <a:pt x="2615670" y="1008707"/>
                    <a:pt x="2594285" y="1008707"/>
                  </a:cubicBezTo>
                  <a:lnTo>
                    <a:pt x="38720" y="1008707"/>
                  </a:lnTo>
                  <a:cubicBezTo>
                    <a:pt x="28451" y="1008707"/>
                    <a:pt x="18602" y="1004628"/>
                    <a:pt x="11341" y="997366"/>
                  </a:cubicBezTo>
                  <a:cubicBezTo>
                    <a:pt x="4079" y="990105"/>
                    <a:pt x="0" y="980256"/>
                    <a:pt x="0" y="969987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33005" cy="1056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0064" y="4187342"/>
            <a:ext cx="4717658" cy="2150753"/>
            <a:chOff x="0" y="0"/>
            <a:chExt cx="2633005" cy="849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3005" cy="849680"/>
            </a:xfrm>
            <a:custGeom>
              <a:avLst/>
              <a:gdLst/>
              <a:ahLst/>
              <a:cxnLst/>
              <a:rect l="l" t="t" r="r" b="b"/>
              <a:pathLst>
                <a:path w="2633005" h="849680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810960"/>
                  </a:lnTo>
                  <a:cubicBezTo>
                    <a:pt x="2633005" y="832345"/>
                    <a:pt x="2615670" y="849680"/>
                    <a:pt x="2594285" y="849680"/>
                  </a:cubicBezTo>
                  <a:lnTo>
                    <a:pt x="38720" y="849680"/>
                  </a:lnTo>
                  <a:cubicBezTo>
                    <a:pt x="28451" y="849680"/>
                    <a:pt x="18602" y="845601"/>
                    <a:pt x="11341" y="838339"/>
                  </a:cubicBezTo>
                  <a:cubicBezTo>
                    <a:pt x="4079" y="831078"/>
                    <a:pt x="0" y="821229"/>
                    <a:pt x="0" y="810960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3005" cy="8973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5834" y="1338931"/>
            <a:ext cx="287186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EDUCATION / CAREER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0957" y="3046073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2015 - 2022  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배재대학교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전자공학과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2680" y="4476989"/>
            <a:ext cx="1546277" cy="25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2025. 02 ~ 2025. 04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0957" y="5086379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2023. 03 ~ 2024.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2680" y="5665133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2021. 10 ~ 2021. 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0957" y="3257171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2012 - 2015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동원고등학교 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079542" y="1130023"/>
            <a:ext cx="1546277" cy="289647"/>
            <a:chOff x="0" y="0"/>
            <a:chExt cx="610875" cy="1144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40999" y="1149527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교육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3B8DBE5E-3CD3-413D-F78A-201F25446F72}"/>
              </a:ext>
            </a:extLst>
          </p:cNvPr>
          <p:cNvSpPr txBox="1"/>
          <p:nvPr/>
        </p:nvSpPr>
        <p:spPr>
          <a:xfrm>
            <a:off x="6831994" y="2025689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성균관대학교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이장원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2804FDAC-0EA8-0DCB-AE01-432420FF6A66}"/>
              </a:ext>
            </a:extLst>
          </p:cNvPr>
          <p:cNvSpPr txBox="1"/>
          <p:nvPr/>
        </p:nvSpPr>
        <p:spPr>
          <a:xfrm>
            <a:off x="6831993" y="2495171"/>
            <a:ext cx="2521311" cy="33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2024. 10 ~ 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삼성아카데미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743AF-F65A-493E-EF01-EA962391D356}"/>
              </a:ext>
            </a:extLst>
          </p:cNvPr>
          <p:cNvSpPr txBox="1"/>
          <p:nvPr/>
        </p:nvSpPr>
        <p:spPr>
          <a:xfrm>
            <a:off x="7930904" y="2881429"/>
            <a:ext cx="2153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AIOT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빅데이터 분석산업 솔루션 개발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18DE2-2007-A068-1E94-469D39F036D8}"/>
              </a:ext>
            </a:extLst>
          </p:cNvPr>
          <p:cNvSpPr txBox="1"/>
          <p:nvPr/>
        </p:nvSpPr>
        <p:spPr>
          <a:xfrm>
            <a:off x="7924800" y="2396618"/>
            <a:ext cx="2582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현대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딥러닝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구조의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이해와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 </a:t>
            </a: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응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용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A04ECE22-A4E6-9C4F-0CD7-9B0F6F6531F6}"/>
              </a:ext>
            </a:extLst>
          </p:cNvPr>
          <p:cNvSpPr txBox="1"/>
          <p:nvPr/>
        </p:nvSpPr>
        <p:spPr>
          <a:xfrm>
            <a:off x="6821176" y="1338115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서강대학교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이윤동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FDEEF3-F919-CB35-AF3B-0DBE5863B95C}"/>
              </a:ext>
            </a:extLst>
          </p:cNvPr>
          <p:cNvSpPr txBox="1"/>
          <p:nvPr/>
        </p:nvSpPr>
        <p:spPr>
          <a:xfrm>
            <a:off x="7879370" y="1711540"/>
            <a:ext cx="268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123-A</a:t>
            </a:r>
          </a:p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123-B</a:t>
            </a:r>
            <a:endParaRPr lang="ko-KR" alt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E41E196C-AA88-39A9-C549-7D134CC78068}"/>
              </a:ext>
            </a:extLst>
          </p:cNvPr>
          <p:cNvGrpSpPr/>
          <p:nvPr/>
        </p:nvGrpSpPr>
        <p:grpSpPr>
          <a:xfrm>
            <a:off x="6186647" y="4064757"/>
            <a:ext cx="1546277" cy="289647"/>
            <a:chOff x="0" y="0"/>
            <a:chExt cx="610875" cy="114429"/>
          </a:xfrm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97ABF1A-AECA-8B9E-BC15-00869945B47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CB696498-9863-8701-3DB3-E9E1D3AB1284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6DBE012C-58C9-62E9-C571-CCBE4788D321}"/>
              </a:ext>
            </a:extLst>
          </p:cNvPr>
          <p:cNvSpPr txBox="1"/>
          <p:nvPr/>
        </p:nvSpPr>
        <p:spPr>
          <a:xfrm>
            <a:off x="5848105" y="4084262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대외활동 및 경력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FA1DF-864D-847E-8CA6-DAC0A290CECB}"/>
              </a:ext>
            </a:extLst>
          </p:cNvPr>
          <p:cNvSpPr txBox="1"/>
          <p:nvPr/>
        </p:nvSpPr>
        <p:spPr>
          <a:xfrm>
            <a:off x="7617827" y="4804127"/>
            <a:ext cx="2475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삼성 아카데미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–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스마트 가로등 프로젝트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(PM)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98ED8-982A-DE04-938F-114544749628}"/>
              </a:ext>
            </a:extLst>
          </p:cNvPr>
          <p:cNvSpPr txBox="1"/>
          <p:nvPr/>
        </p:nvSpPr>
        <p:spPr>
          <a:xfrm>
            <a:off x="7629550" y="5375486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텍슨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ESS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전장설계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4FF590-155E-22AB-A201-B3C6ED290CC7}"/>
              </a:ext>
            </a:extLst>
          </p:cNvPr>
          <p:cNvSpPr txBox="1"/>
          <p:nvPr/>
        </p:nvSpPr>
        <p:spPr>
          <a:xfrm>
            <a:off x="7641273" y="5987097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한국전기안전공사 인턴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39" name="그림 38" descr="텍스트, 스크린샷, 그래픽, 원이(가) 표시된 사진&#10;&#10;자동 생성된 설명">
            <a:extLst>
              <a:ext uri="{FF2B5EF4-FFF2-40B4-BE49-F238E27FC236}">
                <a16:creationId xmlns:a16="http://schemas.microsoft.com/office/drawing/2014/main" id="{7577998F-2C88-E1B8-628D-613A49B4C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9" y="1698696"/>
            <a:ext cx="5568423" cy="4391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8066" y="2291093"/>
            <a:ext cx="2770570" cy="3881107"/>
            <a:chOff x="0" y="0"/>
            <a:chExt cx="978283" cy="1370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7351" y="4371524"/>
            <a:ext cx="2032000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복잡한 시스템도 전체 흐름을 구조적으로 이해하고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실현 가능한 형태로 구현해내는 능력이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IoT,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백엔드를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아우르며 실제 현장 문제를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기술로 풀어낸 경험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강점입니다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7351" y="2993635"/>
            <a:ext cx="203200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창의적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문제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해결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능력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204754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710716" y="2291093"/>
            <a:ext cx="2770570" cy="3881107"/>
            <a:chOff x="0" y="0"/>
            <a:chExt cx="978283" cy="1370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80000" y="4371524"/>
            <a:ext cx="2032000" cy="15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Flask, YOLOv8, MySQL, Arduino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다양한 기술 스택을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서비스 구현에 적용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해본 실전 경험이 많습니다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필요한 기술을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습득하고 효율적으로 활용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데 강점이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8886" y="2993635"/>
            <a:ext cx="2394228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툴 및 개발 환경 숙련도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5477403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7983364" y="2291093"/>
            <a:ext cx="2770570" cy="3881107"/>
            <a:chOff x="0" y="0"/>
            <a:chExt cx="978283" cy="13704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352649" y="4371524"/>
            <a:ext cx="2032000" cy="12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하드웨어가 연동되는 시스템을 직접 설계하고 구현해왔으며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흐름과 사용자 경험까지 고려한 설계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높은 완성도를 추구합니다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33219" y="2993635"/>
            <a:ext cx="227086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통합 및 일관성 있는 설계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8750052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80278" y="1344369"/>
            <a:ext cx="174297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520"/>
              </a:lnSpc>
              <a:spcBef>
                <a:spcPct val="0"/>
              </a:spcBef>
            </a:pP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핵심</a:t>
            </a:r>
            <a:r>
              <a:rPr lang="en-US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 </a:t>
            </a: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강점</a:t>
            </a:r>
            <a:endParaRPr lang="en-US" b="1" spc="29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8" name="그림 27" descr="실루엣이(가) 표시된 사진&#10;&#10;자동 생성된 설명">
            <a:extLst>
              <a:ext uri="{FF2B5EF4-FFF2-40B4-BE49-F238E27FC236}">
                <a16:creationId xmlns:a16="http://schemas.microsoft.com/office/drawing/2014/main" id="{6A0BBEA7-DA44-D1F1-618A-99E8D657E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14669"/>
            <a:ext cx="1210822" cy="1210822"/>
          </a:xfrm>
          <a:prstGeom prst="rect">
            <a:avLst/>
          </a:prstGeom>
        </p:spPr>
      </p:pic>
      <p:pic>
        <p:nvPicPr>
          <p:cNvPr id="30" name="그림 29" descr="공구, 렌치, 수동 공구이(가) 표시된 사진&#10;&#10;자동 생성된 설명">
            <a:extLst>
              <a:ext uri="{FF2B5EF4-FFF2-40B4-BE49-F238E27FC236}">
                <a16:creationId xmlns:a16="http://schemas.microsoft.com/office/drawing/2014/main" id="{F1C3A8AF-B5D2-28C4-CF4B-4EC8277C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01" y="1984593"/>
            <a:ext cx="761797" cy="761797"/>
          </a:xfrm>
          <a:prstGeom prst="rect">
            <a:avLst/>
          </a:prstGeom>
        </p:spPr>
      </p:pic>
      <p:pic>
        <p:nvPicPr>
          <p:cNvPr id="32" name="그림 31" descr="스크린샷, 그래픽, 디자인, 필기구이(가) 표시된 사진&#10;&#10;자동 생성된 설명">
            <a:extLst>
              <a:ext uri="{FF2B5EF4-FFF2-40B4-BE49-F238E27FC236}">
                <a16:creationId xmlns:a16="http://schemas.microsoft.com/office/drawing/2014/main" id="{41409D76-51C0-9D6B-3F06-041580280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1918402"/>
            <a:ext cx="745381" cy="745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0278" y="1315159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SKILLSET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8932" y="2173127"/>
            <a:ext cx="3220868" cy="2256405"/>
            <a:chOff x="0" y="0"/>
            <a:chExt cx="1272442" cy="8914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23357" y="2562157"/>
            <a:ext cx="11163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2020. 08. 28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3357" y="2801002"/>
            <a:ext cx="10655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2025. 04. 04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9682" y="2549989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정보처리기사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639682" y="279411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SQLD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358" y="3039847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2020. 11. 27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9682" y="3263036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Toeic</a:t>
            </a: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 Speaking IH (140)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AE55BC6E-8E0B-F1CE-7223-E64FACF8B0E9}"/>
              </a:ext>
            </a:extLst>
          </p:cNvPr>
          <p:cNvSpPr txBox="1"/>
          <p:nvPr/>
        </p:nvSpPr>
        <p:spPr>
          <a:xfrm>
            <a:off x="2639682" y="3038240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컴퓨터활용능력 </a:t>
            </a:r>
            <a:r>
              <a:rPr lang="en-US" altLang="ko-KR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1</a:t>
            </a: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급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F8C49071-3473-C670-4389-CA49AB1F7260}"/>
              </a:ext>
            </a:extLst>
          </p:cNvPr>
          <p:cNvSpPr txBox="1"/>
          <p:nvPr/>
        </p:nvSpPr>
        <p:spPr>
          <a:xfrm>
            <a:off x="1523358" y="3263036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2022. 08. 20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C7B00DFB-05B9-8362-7C5D-1F1513A53D7E}"/>
              </a:ext>
            </a:extLst>
          </p:cNvPr>
          <p:cNvSpPr txBox="1"/>
          <p:nvPr/>
        </p:nvSpPr>
        <p:spPr>
          <a:xfrm>
            <a:off x="2639682" y="3504558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6A81511-A70F-EDEA-0B0B-24AA900B6889}"/>
              </a:ext>
            </a:extLst>
          </p:cNvPr>
          <p:cNvSpPr txBox="1"/>
          <p:nvPr/>
        </p:nvSpPr>
        <p:spPr>
          <a:xfrm>
            <a:off x="1523358" y="3504558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2021. 06. 02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9453E1E1-2198-3AB0-E9E5-59A2DFC06D38}"/>
              </a:ext>
            </a:extLst>
          </p:cNvPr>
          <p:cNvSpPr txBox="1"/>
          <p:nvPr/>
        </p:nvSpPr>
        <p:spPr>
          <a:xfrm>
            <a:off x="2639682" y="373440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전기공사기사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893CD552-E821-1843-10A9-5B08C71EDEE4}"/>
              </a:ext>
            </a:extLst>
          </p:cNvPr>
          <p:cNvSpPr txBox="1"/>
          <p:nvPr/>
        </p:nvSpPr>
        <p:spPr>
          <a:xfrm>
            <a:off x="1523358" y="3734405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2021. 08. 20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D44E3322-29F6-CB5A-9DA0-4639ECD64F5E}"/>
              </a:ext>
            </a:extLst>
          </p:cNvPr>
          <p:cNvGrpSpPr/>
          <p:nvPr/>
        </p:nvGrpSpPr>
        <p:grpSpPr>
          <a:xfrm>
            <a:off x="4922038" y="2178572"/>
            <a:ext cx="6355562" cy="4450828"/>
            <a:chOff x="0" y="0"/>
            <a:chExt cx="1272442" cy="891419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EF2173F-4276-DC41-F432-5DC5E71D1054}"/>
                </a:ext>
              </a:extLst>
            </p:cNvPr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6B49E32B-4796-321B-AB88-F335E84B6336}"/>
                </a:ext>
              </a:extLst>
            </p:cNvPr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0273B8D-7D09-629F-472E-ACE18A3B473B}"/>
              </a:ext>
            </a:extLst>
          </p:cNvPr>
          <p:cNvSpPr/>
          <p:nvPr/>
        </p:nvSpPr>
        <p:spPr>
          <a:xfrm>
            <a:off x="5341004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2EFBA-AD7C-FF68-47A4-1EDA3FBB2A0C}"/>
              </a:ext>
            </a:extLst>
          </p:cNvPr>
          <p:cNvSpPr txBox="1"/>
          <p:nvPr/>
        </p:nvSpPr>
        <p:spPr>
          <a:xfrm>
            <a:off x="5803346" y="2589639"/>
            <a:ext cx="38080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OS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EA34A2B-69FF-C3E9-AC29-04C86125A2B4}"/>
              </a:ext>
            </a:extLst>
          </p:cNvPr>
          <p:cNvSpPr/>
          <p:nvPr/>
        </p:nvSpPr>
        <p:spPr>
          <a:xfrm>
            <a:off x="6756072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80DF87-A575-84D6-E954-442CAA91BDAD}"/>
              </a:ext>
            </a:extLst>
          </p:cNvPr>
          <p:cNvSpPr txBox="1"/>
          <p:nvPr/>
        </p:nvSpPr>
        <p:spPr>
          <a:xfrm>
            <a:off x="7199560" y="2570785"/>
            <a:ext cx="48712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언어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4037689-C103-B443-68B5-267BAC593288}"/>
              </a:ext>
            </a:extLst>
          </p:cNvPr>
          <p:cNvSpPr/>
          <p:nvPr/>
        </p:nvSpPr>
        <p:spPr>
          <a:xfrm>
            <a:off x="8171140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D71C7D-98F4-1825-6A54-782AB0B2EAD9}"/>
              </a:ext>
            </a:extLst>
          </p:cNvPr>
          <p:cNvSpPr txBox="1"/>
          <p:nvPr/>
        </p:nvSpPr>
        <p:spPr>
          <a:xfrm>
            <a:off x="8633481" y="2589639"/>
            <a:ext cx="39651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DB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3661879-6D10-FE65-4B5A-C6D0BDE0FFD5}"/>
              </a:ext>
            </a:extLst>
          </p:cNvPr>
          <p:cNvSpPr/>
          <p:nvPr/>
        </p:nvSpPr>
        <p:spPr>
          <a:xfrm>
            <a:off x="9586208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3F9AA3-6DD1-D026-C468-B278FE08CC59}"/>
              </a:ext>
            </a:extLst>
          </p:cNvPr>
          <p:cNvSpPr txBox="1"/>
          <p:nvPr/>
        </p:nvSpPr>
        <p:spPr>
          <a:xfrm>
            <a:off x="9945073" y="2589639"/>
            <a:ext cx="66109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백엔드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4AC190-A5F0-70B8-6900-43E1AE28CB62}"/>
              </a:ext>
            </a:extLst>
          </p:cNvPr>
          <p:cNvSpPr/>
          <p:nvPr/>
        </p:nvSpPr>
        <p:spPr>
          <a:xfrm>
            <a:off x="5341004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75EC29-FCC3-F73B-3A1E-E5F740C30016}"/>
              </a:ext>
            </a:extLst>
          </p:cNvPr>
          <p:cNvSpPr txBox="1"/>
          <p:nvPr/>
        </p:nvSpPr>
        <p:spPr>
          <a:xfrm>
            <a:off x="5803345" y="5168196"/>
            <a:ext cx="46416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IOT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75818F7-A776-DFA1-651B-7285A785482C}"/>
              </a:ext>
            </a:extLst>
          </p:cNvPr>
          <p:cNvSpPr/>
          <p:nvPr/>
        </p:nvSpPr>
        <p:spPr>
          <a:xfrm>
            <a:off x="5341004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16A02F-14AB-34B5-C126-0628BF119553}"/>
              </a:ext>
            </a:extLst>
          </p:cNvPr>
          <p:cNvSpPr txBox="1"/>
          <p:nvPr/>
        </p:nvSpPr>
        <p:spPr>
          <a:xfrm>
            <a:off x="5753069" y="3880295"/>
            <a:ext cx="52578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APP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01F38CA-DE75-3EAF-2100-75D28E8C3633}"/>
              </a:ext>
            </a:extLst>
          </p:cNvPr>
          <p:cNvSpPr/>
          <p:nvPr/>
        </p:nvSpPr>
        <p:spPr>
          <a:xfrm>
            <a:off x="6756072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1E8ABF-D121-17E8-1619-2411044BF012}"/>
              </a:ext>
            </a:extLst>
          </p:cNvPr>
          <p:cNvSpPr txBox="1"/>
          <p:nvPr/>
        </p:nvSpPr>
        <p:spPr>
          <a:xfrm>
            <a:off x="7289357" y="3867496"/>
            <a:ext cx="36033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4B6F3D0-BED7-997A-833F-23E2F0D09B34}"/>
              </a:ext>
            </a:extLst>
          </p:cNvPr>
          <p:cNvSpPr/>
          <p:nvPr/>
        </p:nvSpPr>
        <p:spPr>
          <a:xfrm>
            <a:off x="8171140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E35FF4-7C47-DBA7-6318-980482A6869F}"/>
              </a:ext>
            </a:extLst>
          </p:cNvPr>
          <p:cNvSpPr txBox="1"/>
          <p:nvPr/>
        </p:nvSpPr>
        <p:spPr>
          <a:xfrm>
            <a:off x="8442763" y="3873316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영상 처리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642B904-D53D-AA71-1233-B80BDCA68F8D}"/>
              </a:ext>
            </a:extLst>
          </p:cNvPr>
          <p:cNvSpPr/>
          <p:nvPr/>
        </p:nvSpPr>
        <p:spPr>
          <a:xfrm>
            <a:off x="9586208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A09CD4-1775-AF04-6EC7-DA31A86FF7D0}"/>
              </a:ext>
            </a:extLst>
          </p:cNvPr>
          <p:cNvSpPr txBox="1"/>
          <p:nvPr/>
        </p:nvSpPr>
        <p:spPr>
          <a:xfrm>
            <a:off x="9734234" y="3886418"/>
            <a:ext cx="1105688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협업 및 배포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ADB8318-CCD2-68CE-1E80-545DA7F1C2AA}"/>
              </a:ext>
            </a:extLst>
          </p:cNvPr>
          <p:cNvSpPr/>
          <p:nvPr/>
        </p:nvSpPr>
        <p:spPr>
          <a:xfrm>
            <a:off x="6757185" y="512097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201CE8-0B33-BA7E-B611-931866D32A25}"/>
              </a:ext>
            </a:extLst>
          </p:cNvPr>
          <p:cNvSpPr txBox="1"/>
          <p:nvPr/>
        </p:nvSpPr>
        <p:spPr>
          <a:xfrm>
            <a:off x="7027829" y="51764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이슈 관리</a:t>
            </a:r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D5EE1053-B49D-DB91-1D46-07B6D39F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70" y="2782634"/>
            <a:ext cx="680973" cy="368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FA96B445-0C94-AFDF-C92E-4BD80CAC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06" y="3065550"/>
            <a:ext cx="1067861" cy="445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2" name="Picture 30" descr="로고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9B6BE3C3-C5BA-B146-A7B3-FCEB3081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65" y="2777997"/>
            <a:ext cx="360291" cy="3602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3" name="Picture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DB01FF20-4358-7C37-28F5-6BDC59331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01" y="2765861"/>
            <a:ext cx="560928" cy="374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4" name="Picture 34" descr="그래픽, 레드, 오렌지, 디자인이(가) 표시된 사진&#10;&#10;자동 생성된 설명">
            <a:extLst>
              <a:ext uri="{FF2B5EF4-FFF2-40B4-BE49-F238E27FC236}">
                <a16:creationId xmlns:a16="http://schemas.microsoft.com/office/drawing/2014/main" id="{26CBBAD0-4756-C00C-1479-D3083EC8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67" y="3130567"/>
            <a:ext cx="442567" cy="442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5" name="Picture 36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003D4E7C-1D15-EA84-9C23-245594D3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02" y="3149153"/>
            <a:ext cx="275022" cy="3877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6" name="Picture 38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35799A-8DF0-5782-7AA9-AB5AEB07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12" y="2846845"/>
            <a:ext cx="992192" cy="744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7" name="Picture 40">
            <a:extLst>
              <a:ext uri="{FF2B5EF4-FFF2-40B4-BE49-F238E27FC236}">
                <a16:creationId xmlns:a16="http://schemas.microsoft.com/office/drawing/2014/main" id="{68B7A341-26AD-D973-2AFD-AC720B9F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61" y="2883846"/>
            <a:ext cx="632053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9" name="Picture 44">
            <a:extLst>
              <a:ext uri="{FF2B5EF4-FFF2-40B4-BE49-F238E27FC236}">
                <a16:creationId xmlns:a16="http://schemas.microsoft.com/office/drawing/2014/main" id="{888407C4-3294-23BD-DC7A-4809BE47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14" y="5440280"/>
            <a:ext cx="605505" cy="5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6" descr="그래픽, 상징, 로고, 원이(가) 표시된 사진&#10;&#10;자동 생성된 설명">
            <a:extLst>
              <a:ext uri="{FF2B5EF4-FFF2-40B4-BE49-F238E27FC236}">
                <a16:creationId xmlns:a16="http://schemas.microsoft.com/office/drawing/2014/main" id="{FED0B8AA-D5F7-C3A7-A014-352C4DFB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2" y="5398059"/>
            <a:ext cx="752571" cy="7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>
            <a:extLst>
              <a:ext uri="{FF2B5EF4-FFF2-40B4-BE49-F238E27FC236}">
                <a16:creationId xmlns:a16="http://schemas.microsoft.com/office/drawing/2014/main" id="{60B12B71-ED7B-C2EA-440D-B6563B6C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05" y="4126517"/>
            <a:ext cx="738495" cy="6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233B7DB-600F-6E61-341A-0A6869E1EA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40" y="4210348"/>
            <a:ext cx="463658" cy="246221"/>
          </a:xfrm>
          <a:prstGeom prst="rect">
            <a:avLst/>
          </a:prstGeom>
        </p:spPr>
      </p:pic>
      <p:pic>
        <p:nvPicPr>
          <p:cNvPr id="73" name="Picture 52" descr="그래픽, 원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CD513B6-72A4-3DE7-FAF3-A9AED6E4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34" y="4174760"/>
            <a:ext cx="485970" cy="59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4">
            <a:extLst>
              <a:ext uri="{FF2B5EF4-FFF2-40B4-BE49-F238E27FC236}">
                <a16:creationId xmlns:a16="http://schemas.microsoft.com/office/drawing/2014/main" id="{4B6C4F6D-028B-42C4-FDBA-422D24C9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914" y="4123449"/>
            <a:ext cx="447023" cy="4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6">
            <a:extLst>
              <a:ext uri="{FF2B5EF4-FFF2-40B4-BE49-F238E27FC236}">
                <a16:creationId xmlns:a16="http://schemas.microsoft.com/office/drawing/2014/main" id="{0EF9B664-71AF-AF22-4619-60EF6C14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811" y="4133213"/>
            <a:ext cx="391783" cy="36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8">
            <a:extLst>
              <a:ext uri="{FF2B5EF4-FFF2-40B4-BE49-F238E27FC236}">
                <a16:creationId xmlns:a16="http://schemas.microsoft.com/office/drawing/2014/main" id="{F4E13BCF-EF13-D12C-8374-5AD51D72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3"/>
          <a:stretch/>
        </p:blipFill>
        <p:spPr bwMode="auto">
          <a:xfrm>
            <a:off x="9797990" y="4505589"/>
            <a:ext cx="391783" cy="4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0">
            <a:extLst>
              <a:ext uri="{FF2B5EF4-FFF2-40B4-BE49-F238E27FC236}">
                <a16:creationId xmlns:a16="http://schemas.microsoft.com/office/drawing/2014/main" id="{FF557BED-B1D9-9B1C-A4FD-B6F0E777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45" y="5512777"/>
            <a:ext cx="1015507" cy="35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21">
            <a:extLst>
              <a:ext uri="{FF2B5EF4-FFF2-40B4-BE49-F238E27FC236}">
                <a16:creationId xmlns:a16="http://schemas.microsoft.com/office/drawing/2014/main" id="{7C0553FC-953C-23FC-495E-E36302EFA697}"/>
              </a:ext>
            </a:extLst>
          </p:cNvPr>
          <p:cNvGrpSpPr/>
          <p:nvPr/>
        </p:nvGrpSpPr>
        <p:grpSpPr>
          <a:xfrm>
            <a:off x="867028" y="2089549"/>
            <a:ext cx="1546277" cy="289647"/>
            <a:chOff x="0" y="0"/>
            <a:chExt cx="610875" cy="114429"/>
          </a:xfrm>
        </p:grpSpPr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0EFDC50-4440-5DAB-E2B1-B678B4A4601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" name="TextBox 23">
              <a:extLst>
                <a:ext uri="{FF2B5EF4-FFF2-40B4-BE49-F238E27FC236}">
                  <a16:creationId xmlns:a16="http://schemas.microsoft.com/office/drawing/2014/main" id="{51A59922-D274-BE7B-6615-C609FBEF59A9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65863" y="2089548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보유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자격증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83" name="Group 21">
            <a:extLst>
              <a:ext uri="{FF2B5EF4-FFF2-40B4-BE49-F238E27FC236}">
                <a16:creationId xmlns:a16="http://schemas.microsoft.com/office/drawing/2014/main" id="{A5673103-B947-A4F1-C44D-7BF5A5DCD2C8}"/>
              </a:ext>
            </a:extLst>
          </p:cNvPr>
          <p:cNvGrpSpPr/>
          <p:nvPr/>
        </p:nvGrpSpPr>
        <p:grpSpPr>
          <a:xfrm>
            <a:off x="4409282" y="2060622"/>
            <a:ext cx="1546277" cy="289647"/>
            <a:chOff x="0" y="0"/>
            <a:chExt cx="610875" cy="114429"/>
          </a:xfrm>
        </p:grpSpPr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04B44215-43AA-5201-ED91-50F1331ABB21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5" name="TextBox 23">
              <a:extLst>
                <a:ext uri="{FF2B5EF4-FFF2-40B4-BE49-F238E27FC236}">
                  <a16:creationId xmlns:a16="http://schemas.microsoft.com/office/drawing/2014/main" id="{59FEA301-C5AB-4917-DB65-AEEE296027DD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A17C5E94-FC7B-C326-61EA-13D6B625327A}"/>
              </a:ext>
            </a:extLst>
          </p:cNvPr>
          <p:cNvSpPr txBox="1"/>
          <p:nvPr/>
        </p:nvSpPr>
        <p:spPr>
          <a:xfrm>
            <a:off x="4966454" y="2059889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ko-KR" alt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기술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87" name="그림 86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085B8DF-14FB-F887-58CC-153770F44B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79" y="4526834"/>
            <a:ext cx="391783" cy="391783"/>
          </a:xfrm>
          <a:prstGeom prst="rect">
            <a:avLst/>
          </a:prstGeom>
        </p:spPr>
      </p:pic>
      <p:pic>
        <p:nvPicPr>
          <p:cNvPr id="89" name="그림 88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10428CFC-5672-F1BF-21C3-CA774832E2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46" y="4457813"/>
            <a:ext cx="702200" cy="438875"/>
          </a:xfrm>
          <a:prstGeom prst="rect">
            <a:avLst/>
          </a:prstGeom>
        </p:spPr>
      </p:pic>
      <p:pic>
        <p:nvPicPr>
          <p:cNvPr id="91" name="그림 9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289C954-ADB3-7910-D988-B3E02D0372A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8" y="4119538"/>
            <a:ext cx="683005" cy="390289"/>
          </a:xfrm>
          <a:prstGeom prst="rect">
            <a:avLst/>
          </a:prstGeom>
        </p:spPr>
      </p:pic>
      <p:pic>
        <p:nvPicPr>
          <p:cNvPr id="93" name="그림 92" descr="동물 피규어, 포유류, 말, 예술이(가) 표시된 사진&#10;&#10;자동 생성된 설명">
            <a:extLst>
              <a:ext uri="{FF2B5EF4-FFF2-40B4-BE49-F238E27FC236}">
                <a16:creationId xmlns:a16="http://schemas.microsoft.com/office/drawing/2014/main" id="{C47E6E3C-4D3A-10CC-6E7C-5DA3C5691B7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704" y="2885428"/>
            <a:ext cx="503411" cy="306841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674F033-A86C-B0A3-17E9-BC907BD010B7}"/>
              </a:ext>
            </a:extLst>
          </p:cNvPr>
          <p:cNvSpPr/>
          <p:nvPr/>
        </p:nvSpPr>
        <p:spPr>
          <a:xfrm>
            <a:off x="8183003" y="5117070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52A32D-A280-D68D-B774-2C5F2A560110}"/>
              </a:ext>
            </a:extLst>
          </p:cNvPr>
          <p:cNvSpPr txBox="1"/>
          <p:nvPr/>
        </p:nvSpPr>
        <p:spPr>
          <a:xfrm>
            <a:off x="8547385" y="51712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크롤링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D5D43A-9A20-670F-91CE-3D0C0AC98D15}"/>
              </a:ext>
            </a:extLst>
          </p:cNvPr>
          <p:cNvSpPr txBox="1"/>
          <p:nvPr/>
        </p:nvSpPr>
        <p:spPr>
          <a:xfrm>
            <a:off x="8366537" y="5446191"/>
            <a:ext cx="975495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Selenium,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Beautiful Soup,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Requests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07C6391-4424-6DE8-5F94-BEFE2806F4DD}"/>
              </a:ext>
            </a:extLst>
          </p:cNvPr>
          <p:cNvSpPr/>
          <p:nvPr/>
        </p:nvSpPr>
        <p:spPr>
          <a:xfrm>
            <a:off x="9586208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A86054-FF25-5417-1B76-0F289A3A4B80}"/>
              </a:ext>
            </a:extLst>
          </p:cNvPr>
          <p:cNvSpPr txBox="1"/>
          <p:nvPr/>
        </p:nvSpPr>
        <p:spPr>
          <a:xfrm>
            <a:off x="9788241" y="5158817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99" name="Picture 42">
            <a:extLst>
              <a:ext uri="{FF2B5EF4-FFF2-40B4-BE49-F238E27FC236}">
                <a16:creationId xmlns:a16="http://schemas.microsoft.com/office/drawing/2014/main" id="{EFB760FA-FB43-084E-1A20-3FBCC573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39" y="5417421"/>
            <a:ext cx="476071" cy="351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F4C7B83-F284-D5BB-CCAD-D7161EB4CB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57" y="5391361"/>
            <a:ext cx="474619" cy="359560"/>
          </a:xfrm>
          <a:prstGeom prst="rect">
            <a:avLst/>
          </a:prstGeom>
        </p:spPr>
      </p:pic>
      <p:pic>
        <p:nvPicPr>
          <p:cNvPr id="101" name="그림 100" descr="스크린샷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E7E4E53C-B2EC-B3CB-23FF-BDC8165058C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35" y="5804361"/>
            <a:ext cx="612380" cy="425604"/>
          </a:xfrm>
          <a:prstGeom prst="rect">
            <a:avLst/>
          </a:prstGeom>
        </p:spPr>
      </p:pic>
      <p:pic>
        <p:nvPicPr>
          <p:cNvPr id="103" name="그림 10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539F7812-28B2-5512-EB9C-E75A1BFF007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2" y="5902599"/>
            <a:ext cx="534180" cy="1613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5D36B52-E1BC-A95E-304D-01F6FC0DC440}"/>
              </a:ext>
            </a:extLst>
          </p:cNvPr>
          <p:cNvSpPr txBox="1"/>
          <p:nvPr/>
        </p:nvSpPr>
        <p:spPr>
          <a:xfrm>
            <a:off x="9782893" y="3199348"/>
            <a:ext cx="88339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Gevent</a:t>
            </a:r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Blueprint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5072" y="2218863"/>
            <a:ext cx="7373082" cy="1132124"/>
            <a:chOff x="0" y="0"/>
            <a:chExt cx="3236405" cy="496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45072" y="3628552"/>
            <a:ext cx="7373082" cy="1132124"/>
            <a:chOff x="0" y="0"/>
            <a:chExt cx="3236405" cy="496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5072" y="5040076"/>
            <a:ext cx="7373082" cy="1132124"/>
            <a:chOff x="0" y="0"/>
            <a:chExt cx="3236405" cy="496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3847" y="2217319"/>
            <a:ext cx="1685010" cy="1132124"/>
            <a:chOff x="0" y="0"/>
            <a:chExt cx="739633" cy="4969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50829" y="2472231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70120" y="2326181"/>
            <a:ext cx="2773626" cy="40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altLang="ko-KR" sz="18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SmartCity</a:t>
            </a:r>
            <a:r>
              <a:rPr lang="en-US" altLang="ko-KR" sz="18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Pole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70120" y="3737414"/>
            <a:ext cx="2773626" cy="3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PopcornAPP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 Bold"/>
              <a:sym typeface="La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70120" y="5148938"/>
            <a:ext cx="2773626" cy="3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Employment Site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0120" y="2729131"/>
            <a:ext cx="6751885" cy="60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https://youtu.be/Wto9AjWays8 </a:t>
            </a:r>
            <a:b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Site 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https://junhyuk000.monster/smartcity/</a:t>
            </a:r>
            <a:endParaRPr lang="en-US" altLang="ko-KR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67" dirty="0">
                <a:solidFill>
                  <a:srgbClr val="00BCD4"/>
                </a:solidFill>
                <a:latin typeface="GmarketSans"/>
                <a:ea typeface="맑은 고딕" panose="020B0503020000020004" pitchFamily="50" charset="-127"/>
                <a:hlinkClick r:id="rId4"/>
              </a:rPr>
              <a:t>https://github.com/junhyuk000/smartcity</a:t>
            </a:r>
            <a:endParaRPr 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43654" y="4120634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5"/>
              </a:rPr>
              <a:t>https://youtu.be/5LbdMNlKQfM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6"/>
              </a:rPr>
              <a:t>https://junhyuk000.monster/popcornapp/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https://github.com/junhyuk000/PopcornAPP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55670" y="5532936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5"/>
              </a:rPr>
              <a:t>https://youtu.be/5LbdMNlKQfM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6"/>
              </a:rPr>
              <a:t>https://junhyuk000.monster/popcornapp/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https://github.com/junhyuk000/PopcornAPP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73847" y="3628552"/>
            <a:ext cx="1685010" cy="1132124"/>
            <a:chOff x="0" y="0"/>
            <a:chExt cx="739633" cy="496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50829" y="3883464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73847" y="5040076"/>
            <a:ext cx="1685010" cy="1132124"/>
            <a:chOff x="0" y="0"/>
            <a:chExt cx="739633" cy="4969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950829" y="5294988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80278" y="1326166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SmartCity</a:t>
            </a:r>
            <a:r>
              <a:rPr lang="en-US" sz="2533" b="1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 Pole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719" y="3276605"/>
            <a:ext cx="6514332" cy="3364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 기반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조절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실시간 차량 번호판 인식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센서를 통한 환경 정보 수집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제어 서버 설계 및 시스템 전체 연동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실시간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전송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보행자 안전 분석 및 오토바이 인도 침범 감지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통한 긴급 영상 전송 및 경찰 연동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YOLOv8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탐지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성능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 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Recall (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mAP@0.5: 99.8%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mAP@0.5–0.95: 90%±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이내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학습부터 웹 연동까지 전체 기능 구현 완료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 + Ubuntu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기반의 실시간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인도 주행 오토바이 탐지 시스템 완성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및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시 경찰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자동 신고 연동 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719" y="2586037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1719" y="2969435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결합된 스마트 가로등 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01.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23FA0-BA75-1D38-98B2-F04906BD8E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55" y="2201663"/>
            <a:ext cx="1920453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FD33C5-B6FD-58BA-683D-B6D0C7AE88F9}"/>
              </a:ext>
            </a:extLst>
          </p:cNvPr>
          <p:cNvPicPr>
            <a:picLocks/>
          </p:cNvPicPr>
          <p:nvPr/>
        </p:nvPicPr>
        <p:blipFill>
          <a:blip r:embed="rId4"/>
          <a:srcRect l="3921" t="33333" r="13021"/>
          <a:stretch/>
        </p:blipFill>
        <p:spPr>
          <a:xfrm>
            <a:off x="716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5E77EA-DE75-0A67-4EDE-AE4676397241}"/>
              </a:ext>
            </a:extLst>
          </p:cNvPr>
          <p:cNvPicPr>
            <a:picLocks/>
          </p:cNvPicPr>
          <p:nvPr/>
        </p:nvPicPr>
        <p:blipFill>
          <a:blip r:embed="rId5"/>
          <a:srcRect t="17274" r="21097"/>
          <a:stretch/>
        </p:blipFill>
        <p:spPr>
          <a:xfrm>
            <a:off x="9080281" y="220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8F2D5F-DFAA-A26E-8E6F-FDFE2C7BDB98}"/>
              </a:ext>
            </a:extLst>
          </p:cNvPr>
          <p:cNvPicPr>
            <a:picLocks/>
          </p:cNvPicPr>
          <p:nvPr/>
        </p:nvPicPr>
        <p:blipFill>
          <a:blip r:embed="rId6"/>
          <a:srcRect l="5267" t="8747" r="6100"/>
          <a:stretch/>
        </p:blipFill>
        <p:spPr>
          <a:xfrm>
            <a:off x="908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DD14D4-D14C-0813-A90F-2E2D778FAF87}"/>
              </a:ext>
            </a:extLst>
          </p:cNvPr>
          <p:cNvSpPr txBox="1"/>
          <p:nvPr/>
        </p:nvSpPr>
        <p:spPr>
          <a:xfrm>
            <a:off x="5263402" y="2127689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PM/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/AI</a:t>
            </a:r>
            <a:endParaRPr lang="ko-KR" altLang="en-US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PopcornAPP</a:t>
            </a:r>
            <a:endParaRPr lang="en-US" sz="2533" b="1" dirty="0">
              <a:solidFill>
                <a:srgbClr val="000000"/>
              </a:solidFill>
              <a:latin typeface="여기어때 잘난체 고딕 TTF" pitchFamily="2" charset="-127"/>
              <a:ea typeface="여기어때 잘난체 고딕 TTF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919" y="3511160"/>
            <a:ext cx="5082607" cy="262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  <a:endParaRPr lang="en-US" altLang="ko-KR" sz="1333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609630" latinLnBrk="0"/>
            <a:r>
              <a:rPr lang="ko-KR" altLang="en-US" sz="1200" b="1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데이터를 기반으로 감성 분류 모델 학습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텍스트마이닝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ML)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Box Office API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및 인기 영화 실시간 시각화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예고편 유튜브 영상 출력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위치 주변 영화관 표시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(Kakao Map)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기능 및 리뷰 신고 시스템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추첨을 통해 해당 영화가 관객수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 돌파 예측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80,000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 이상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수집 및 한글 정규화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한국어 텍스트 분석을 위한 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Okt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및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벡터화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적용</a:t>
            </a:r>
          </a:p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로지스틱 회귀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GridSearchCV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기반 모델 최적화 →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85.7%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달성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웹 서버와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연동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시스템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배포 자동화 및 도메인 연동으로 실제 서비스형 구조 구현 완료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185" y="2757285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7185" y="3140683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웹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02.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426876" y="1642395"/>
            <a:ext cx="3459205" cy="6844632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8692" t="-64103" r="-70517" b="-157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FCB8AC-7FA1-90BE-07AB-9A3299B564E9}"/>
              </a:ext>
            </a:extLst>
          </p:cNvPr>
          <p:cNvSpPr txBox="1"/>
          <p:nvPr/>
        </p:nvSpPr>
        <p:spPr>
          <a:xfrm>
            <a:off x="5263402" y="2127689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Employment 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400" y="3524248"/>
            <a:ext cx="5082607" cy="225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en-US" altLang="ko-KR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JobKorea·Incruit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웹사이트에서 인기 공고 및 키워드 기반 실시간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셀레니움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헤드리스 브라우저 자동화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데이터 수집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MySQL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공고 데이터 저장 및 페이지별 동적 검색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 기반 상위 채용 결과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사이트별 분리 출력 및 통합 시각화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 및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RESTful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기반 웹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채용 플랫폼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 통합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자동 저장 시스템 완성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Linux + Chrome Headless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배포 및 테스트 완료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모듈형 구조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유지보수성 향상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탑 공고 등 다양한 기능을 하나의 플랫폼에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585989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400" y="2969387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채용 정보 수집 및 검색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03.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321045" y="1226259"/>
            <a:ext cx="3858910" cy="4945941"/>
            <a:chOff x="0" y="0"/>
            <a:chExt cx="638001" cy="817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001" cy="817722"/>
            </a:xfrm>
            <a:custGeom>
              <a:avLst/>
              <a:gdLst/>
              <a:ahLst/>
              <a:cxnLst/>
              <a:rect l="l" t="t" r="r" b="b"/>
              <a:pathLst>
                <a:path w="638001" h="817722">
                  <a:moveTo>
                    <a:pt x="30762" y="0"/>
                  </a:moveTo>
                  <a:lnTo>
                    <a:pt x="607239" y="0"/>
                  </a:lnTo>
                  <a:cubicBezTo>
                    <a:pt x="624228" y="0"/>
                    <a:pt x="638001" y="13773"/>
                    <a:pt x="638001" y="30762"/>
                  </a:cubicBezTo>
                  <a:lnTo>
                    <a:pt x="638001" y="786960"/>
                  </a:lnTo>
                  <a:cubicBezTo>
                    <a:pt x="638001" y="795118"/>
                    <a:pt x="634760" y="802943"/>
                    <a:pt x="628991" y="808712"/>
                  </a:cubicBezTo>
                  <a:cubicBezTo>
                    <a:pt x="623222" y="814481"/>
                    <a:pt x="615397" y="817722"/>
                    <a:pt x="607239" y="817722"/>
                  </a:cubicBezTo>
                  <a:lnTo>
                    <a:pt x="30762" y="817722"/>
                  </a:lnTo>
                  <a:cubicBezTo>
                    <a:pt x="22604" y="817722"/>
                    <a:pt x="14779" y="814481"/>
                    <a:pt x="9010" y="808712"/>
                  </a:cubicBezTo>
                  <a:cubicBezTo>
                    <a:pt x="3241" y="802943"/>
                    <a:pt x="0" y="795118"/>
                    <a:pt x="0" y="786960"/>
                  </a:cubicBezTo>
                  <a:lnTo>
                    <a:pt x="0" y="30762"/>
                  </a:lnTo>
                  <a:cubicBezTo>
                    <a:pt x="0" y="22604"/>
                    <a:pt x="3241" y="14779"/>
                    <a:pt x="9010" y="9010"/>
                  </a:cubicBezTo>
                  <a:cubicBezTo>
                    <a:pt x="14779" y="3241"/>
                    <a:pt x="22604" y="0"/>
                    <a:pt x="30762" y="0"/>
                  </a:cubicBezTo>
                  <a:close/>
                </a:path>
              </a:pathLst>
            </a:custGeom>
            <a:blipFill>
              <a:blip r:embed="rId3"/>
              <a:stretch>
                <a:fillRect t="-8552" b="-8552"/>
              </a:stretch>
            </a:blipFill>
            <a:ln w="1905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471A88-2480-F5B6-16D8-5D8D21162A13}"/>
              </a:ext>
            </a:extLst>
          </p:cNvPr>
          <p:cNvSpPr txBox="1"/>
          <p:nvPr/>
        </p:nvSpPr>
        <p:spPr>
          <a:xfrm>
            <a:off x="5263402" y="2127689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와이드스크린</PresentationFormat>
  <Paragraphs>162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GmarketSans</vt:lpstr>
      <vt:lpstr>Jeju Hallasan</vt:lpstr>
      <vt:lpstr>Arial</vt:lpstr>
      <vt:lpstr>Calibri</vt:lpstr>
      <vt:lpstr>Lato Bold</vt:lpstr>
      <vt:lpstr>Tmon몬소리 Black</vt:lpstr>
      <vt:lpstr>나눔스퀘어_ac Bold</vt:lpstr>
      <vt:lpstr>나눔스퀘어_ac ExtraBold</vt:lpstr>
      <vt:lpstr>맑은 고딕</vt:lpstr>
      <vt:lpstr>여기어때 잘난체 고딕 TTF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607-10</dc:creator>
  <cp:lastModifiedBy>607-10</cp:lastModifiedBy>
  <cp:revision>1</cp:revision>
  <dcterms:created xsi:type="dcterms:W3CDTF">2025-04-14T06:31:30Z</dcterms:created>
  <dcterms:modified xsi:type="dcterms:W3CDTF">2025-04-14T06:32:14Z</dcterms:modified>
</cp:coreProperties>
</file>